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0" r:id="rId5"/>
    <p:sldId id="278" r:id="rId6"/>
    <p:sldId id="279" r:id="rId7"/>
    <p:sldId id="280" r:id="rId8"/>
    <p:sldId id="281" r:id="rId9"/>
    <p:sldId id="269" r:id="rId10"/>
    <p:sldId id="282" r:id="rId11"/>
    <p:sldId id="283" r:id="rId12"/>
    <p:sldId id="262" r:id="rId13"/>
    <p:sldId id="263" r:id="rId14"/>
    <p:sldId id="284" r:id="rId15"/>
    <p:sldId id="264" r:id="rId16"/>
    <p:sldId id="265" r:id="rId17"/>
    <p:sldId id="285" r:id="rId18"/>
    <p:sldId id="286" r:id="rId19"/>
    <p:sldId id="287"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sAl Shk" initials="AS" lastIdx="1" clrIdx="0">
    <p:extLst>
      <p:ext uri="{19B8F6BF-5375-455C-9EA6-DF929625EA0E}">
        <p15:presenceInfo xmlns:p15="http://schemas.microsoft.com/office/powerpoint/2012/main" userId="c84e8f8c235c6bf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jpeg>
</file>

<file path=ppt/media/image10.jpeg>
</file>

<file path=ppt/media/image11.pn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3.jpeg>
</file>

<file path=ppt/media/image4.jpeg>
</file>

<file path=ppt/media/image5.pn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E89C2E2-05BC-4B91-B70D-E8BF3C14C37A}" type="datetimeFigureOut">
              <a:rPr lang="en-IN" smtClean="0"/>
              <a:t>09-05-2022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288038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89C2E2-05BC-4B91-B70D-E8BF3C14C37A}" type="datetimeFigureOut">
              <a:rPr lang="en-IN" smtClean="0"/>
              <a:t>09-05-2022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4028469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1E89C2E2-05BC-4B91-B70D-E8BF3C14C37A}" type="datetimeFigureOut">
              <a:rPr lang="en-IN" smtClean="0"/>
              <a:t>09-05-2022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38953960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1E89C2E2-05BC-4B91-B70D-E8BF3C14C37A}" type="datetimeFigureOut">
              <a:rPr lang="en-IN" smtClean="0"/>
              <a:t>09-05-2022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29574804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89C2E2-05BC-4B91-B70D-E8BF3C14C37A}" type="datetimeFigureOut">
              <a:rPr lang="en-IN" smtClean="0"/>
              <a:t>09-05-2022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12263554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89C2E2-05BC-4B91-B70D-E8BF3C14C37A}" type="datetimeFigureOut">
              <a:rPr lang="en-IN" smtClean="0"/>
              <a:t>09-05-2022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1929627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89C2E2-05BC-4B91-B70D-E8BF3C14C37A}" type="datetimeFigureOut">
              <a:rPr lang="en-IN" smtClean="0"/>
              <a:t>09-05-2022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71668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89C2E2-05BC-4B91-B70D-E8BF3C14C37A}" type="datetimeFigureOut">
              <a:rPr lang="en-IN" smtClean="0"/>
              <a:t>09-05-2022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4156017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89C2E2-05BC-4B91-B70D-E8BF3C14C37A}" type="datetimeFigureOut">
              <a:rPr lang="en-IN" smtClean="0"/>
              <a:t>09-05-2022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2639947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89C2E2-05BC-4B91-B70D-E8BF3C14C37A}" type="datetimeFigureOut">
              <a:rPr lang="en-IN" smtClean="0"/>
              <a:t>09-05-2022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38661154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89C2E2-05BC-4B91-B70D-E8BF3C14C37A}" type="datetimeFigureOut">
              <a:rPr lang="en-IN" smtClean="0"/>
              <a:t>09-05-2022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2754711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89C2E2-05BC-4B91-B70D-E8BF3C14C37A}" type="datetimeFigureOut">
              <a:rPr lang="en-IN" smtClean="0"/>
              <a:t>09-05-2022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4239853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89C2E2-05BC-4B91-B70D-E8BF3C14C37A}" type="datetimeFigureOut">
              <a:rPr lang="en-IN" smtClean="0"/>
              <a:t>09-05-2022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653259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E89C2E2-05BC-4B91-B70D-E8BF3C14C37A}" type="datetimeFigureOut">
              <a:rPr lang="en-IN" smtClean="0"/>
              <a:t>09-05-2022</a:t>
            </a:fld>
            <a:endParaRPr lang="en-IN"/>
          </a:p>
        </p:txBody>
      </p:sp>
      <p:sp>
        <p:nvSpPr>
          <p:cNvPr id="6" name="Footer Placeholder 5"/>
          <p:cNvSpPr>
            <a:spLocks noGrp="1"/>
          </p:cNvSpPr>
          <p:nvPr>
            <p:ph type="ftr" sz="quarter" idx="11"/>
          </p:nvPr>
        </p:nvSpPr>
        <p:spPr>
          <a:xfrm>
            <a:off x="590396" y="6041362"/>
            <a:ext cx="3295413" cy="365125"/>
          </a:xfrm>
        </p:spPr>
        <p:txBody>
          <a:bodyPr/>
          <a:lstStyle/>
          <a:p>
            <a:endParaRPr lang="en-IN"/>
          </a:p>
        </p:txBody>
      </p:sp>
      <p:sp>
        <p:nvSpPr>
          <p:cNvPr id="7" name="Slide Number Placeholder 6"/>
          <p:cNvSpPr>
            <a:spLocks noGrp="1"/>
          </p:cNvSpPr>
          <p:nvPr>
            <p:ph type="sldNum" sz="quarter" idx="12"/>
          </p:nvPr>
        </p:nvSpPr>
        <p:spPr>
          <a:xfrm>
            <a:off x="4862689" y="5915888"/>
            <a:ext cx="1062155" cy="490599"/>
          </a:xfrm>
        </p:spPr>
        <p:txBody>
          <a:bodyPr/>
          <a:lstStyle/>
          <a:p>
            <a:fld id="{5F6C675C-212C-487C-928E-C1478A66360D}" type="slidenum">
              <a:rPr lang="en-IN" smtClean="0"/>
              <a:t>‹#›</a:t>
            </a:fld>
            <a:endParaRPr lang="en-IN"/>
          </a:p>
        </p:txBody>
      </p:sp>
    </p:spTree>
    <p:extLst>
      <p:ext uri="{BB962C8B-B14F-4D97-AF65-F5344CB8AC3E}">
        <p14:creationId xmlns:p14="http://schemas.microsoft.com/office/powerpoint/2010/main" val="2345014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IN"/>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E89C2E2-05BC-4B91-B70D-E8BF3C14C37A}" type="datetimeFigureOut">
              <a:rPr lang="en-IN" smtClean="0"/>
              <a:t>09-05-2022</a:t>
            </a:fld>
            <a:endParaRPr lang="en-IN"/>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5F6C675C-212C-487C-928E-C1478A66360D}" type="slidenum">
              <a:rPr lang="en-IN" smtClean="0"/>
              <a:t>‹#›</a:t>
            </a:fld>
            <a:endParaRPr lang="en-IN"/>
          </a:p>
        </p:txBody>
      </p:sp>
    </p:spTree>
    <p:extLst>
      <p:ext uri="{BB962C8B-B14F-4D97-AF65-F5344CB8AC3E}">
        <p14:creationId xmlns:p14="http://schemas.microsoft.com/office/powerpoint/2010/main" val="167544236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55AEC-4E25-4E57-8EB6-4E00F90EEEFD}"/>
              </a:ext>
            </a:extLst>
          </p:cNvPr>
          <p:cNvSpPr>
            <a:spLocks noGrp="1"/>
          </p:cNvSpPr>
          <p:nvPr>
            <p:ph type="ctrTitle"/>
          </p:nvPr>
        </p:nvSpPr>
        <p:spPr>
          <a:xfrm>
            <a:off x="810000" y="1449147"/>
            <a:ext cx="6150093" cy="2971051"/>
          </a:xfrm>
        </p:spPr>
        <p:txBody>
          <a:bodyPr/>
          <a:lstStyle/>
          <a:p>
            <a:r>
              <a:rPr lang="en-US" dirty="0"/>
              <a:t>Home Appliance data on cloud</a:t>
            </a:r>
            <a:endParaRPr lang="en-IN" dirty="0"/>
          </a:p>
        </p:txBody>
      </p:sp>
      <p:sp>
        <p:nvSpPr>
          <p:cNvPr id="3" name="Subtitle 2">
            <a:extLst>
              <a:ext uri="{FF2B5EF4-FFF2-40B4-BE49-F238E27FC236}">
                <a16:creationId xmlns:a16="http://schemas.microsoft.com/office/drawing/2014/main" id="{99CB53BB-BBC8-4A42-A6C2-1D3317115F32}"/>
              </a:ext>
            </a:extLst>
          </p:cNvPr>
          <p:cNvSpPr>
            <a:spLocks noGrp="1"/>
          </p:cNvSpPr>
          <p:nvPr>
            <p:ph type="subTitle" idx="1"/>
          </p:nvPr>
        </p:nvSpPr>
        <p:spPr/>
        <p:txBody>
          <a:bodyPr/>
          <a:lstStyle/>
          <a:p>
            <a:r>
              <a:rPr lang="en-IN" dirty="0"/>
              <a:t>Under supervision of </a:t>
            </a:r>
            <a:r>
              <a:rPr lang="en-IN" dirty="0" err="1"/>
              <a:t>Dr.</a:t>
            </a:r>
            <a:r>
              <a:rPr lang="en-IN" dirty="0"/>
              <a:t> Brijesh Kumar </a:t>
            </a:r>
            <a:r>
              <a:rPr lang="en-IN" dirty="0" err="1"/>
              <a:t>Chaurasia</a:t>
            </a:r>
            <a:endParaRPr lang="en-IN" dirty="0"/>
          </a:p>
        </p:txBody>
      </p:sp>
      <p:pic>
        <p:nvPicPr>
          <p:cNvPr id="12" name="Picture 11">
            <a:extLst>
              <a:ext uri="{FF2B5EF4-FFF2-40B4-BE49-F238E27FC236}">
                <a16:creationId xmlns:a16="http://schemas.microsoft.com/office/drawing/2014/main" id="{181279A3-BBD3-4EE2-8417-F1AE0FF988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4895" y="873526"/>
            <a:ext cx="3619500" cy="3619500"/>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extLst>
      <p:ext uri="{BB962C8B-B14F-4D97-AF65-F5344CB8AC3E}">
        <p14:creationId xmlns:p14="http://schemas.microsoft.com/office/powerpoint/2010/main" val="3643986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56B06-746F-49A1-B42A-37F730F687F1}"/>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5. Problem Observed on the State-of-The-Art Techniques/Works</a:t>
            </a:r>
            <a:endParaRPr lang="en-IN" dirty="0"/>
          </a:p>
        </p:txBody>
      </p:sp>
      <p:sp>
        <p:nvSpPr>
          <p:cNvPr id="6" name="Content Placeholder 2">
            <a:extLst>
              <a:ext uri="{FF2B5EF4-FFF2-40B4-BE49-F238E27FC236}">
                <a16:creationId xmlns:a16="http://schemas.microsoft.com/office/drawing/2014/main" id="{BAB9A9E5-FA12-4FE6-8B71-F0ADDF87F71B}"/>
              </a:ext>
            </a:extLst>
          </p:cNvPr>
          <p:cNvSpPr txBox="1">
            <a:spLocks/>
          </p:cNvSpPr>
          <p:nvPr/>
        </p:nvSpPr>
        <p:spPr>
          <a:xfrm>
            <a:off x="357073" y="3429000"/>
            <a:ext cx="7011393" cy="2453285"/>
          </a:xfrm>
          <a:prstGeom prst="rect">
            <a:avLst/>
          </a:prstGeom>
        </p:spPr>
        <p:txBody>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dirty="0"/>
              <a:t>Security</a:t>
            </a:r>
            <a:br>
              <a:rPr lang="en-US" dirty="0"/>
            </a:br>
            <a:br>
              <a:rPr lang="en-US" dirty="0"/>
            </a:br>
            <a:r>
              <a:rPr lang="en-US" dirty="0"/>
              <a:t>Because of the way in which data is transmitted, IoT is inherently vulnerable to most of the common attacks of wireless  networks.  Hence,  IoT  requires  a  security policy. Different approaches that provide security lightweight  crypto-primitives  should  be  investigated in order to provide authenticity,  integrity and  confidentiality</a:t>
            </a:r>
            <a:endParaRPr lang="en-IN" dirty="0"/>
          </a:p>
        </p:txBody>
      </p:sp>
      <p:pic>
        <p:nvPicPr>
          <p:cNvPr id="7" name="Picture 6" descr="What Security Threats Does Your Business Neglect? - Spade Technology">
            <a:extLst>
              <a:ext uri="{FF2B5EF4-FFF2-40B4-BE49-F238E27FC236}">
                <a16:creationId xmlns:a16="http://schemas.microsoft.com/office/drawing/2014/main" id="{0D80D442-24BA-41DB-B384-93012DBE51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05659" y="3091649"/>
            <a:ext cx="4193580" cy="2790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769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56B06-746F-49A1-B42A-37F730F687F1}"/>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5. Problem Observed on the State-of-The-Art Techniques/Works</a:t>
            </a:r>
            <a:endParaRPr lang="en-IN" dirty="0"/>
          </a:p>
        </p:txBody>
      </p:sp>
      <p:sp>
        <p:nvSpPr>
          <p:cNvPr id="5" name="Content Placeholder 2">
            <a:extLst>
              <a:ext uri="{FF2B5EF4-FFF2-40B4-BE49-F238E27FC236}">
                <a16:creationId xmlns:a16="http://schemas.microsoft.com/office/drawing/2014/main" id="{C65800F1-E2FC-47A6-B0AA-6C9F7413AC91}"/>
              </a:ext>
            </a:extLst>
          </p:cNvPr>
          <p:cNvSpPr txBox="1">
            <a:spLocks/>
          </p:cNvSpPr>
          <p:nvPr/>
        </p:nvSpPr>
        <p:spPr>
          <a:xfrm>
            <a:off x="585992" y="3033115"/>
            <a:ext cx="7348744" cy="2835025"/>
          </a:xfrm>
          <a:prstGeom prst="rect">
            <a:avLst/>
          </a:prstGeom>
        </p:spPr>
        <p:txBody>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IN" dirty="0"/>
              <a:t>Lack of unifying platform</a:t>
            </a:r>
            <a:br>
              <a:rPr lang="gu-IN" dirty="0"/>
            </a:br>
            <a:br>
              <a:rPr lang="gu-IN" dirty="0"/>
            </a:br>
            <a:r>
              <a:rPr lang="en-US" dirty="0"/>
              <a:t>There is a lack of a unifying platform that would transform these  separate  individual  applications  into  a  single infrastructure, a platform that can be further used for advanced  data  mining  and  knowledge  extraction. The desired solution should  aggregate all available smart  home  data  within  a  self-learning  engine  in order to create personalized recommendations for all users, regardless of the level of automation present at  their  homes.</a:t>
            </a:r>
            <a:endParaRPr lang="en-IN" dirty="0"/>
          </a:p>
        </p:txBody>
      </p:sp>
      <p:pic>
        <p:nvPicPr>
          <p:cNvPr id="8" name="Picture 7" descr="The Future of Home Appliances IoT Devices | IoT5.net">
            <a:extLst>
              <a:ext uri="{FF2B5EF4-FFF2-40B4-BE49-F238E27FC236}">
                <a16:creationId xmlns:a16="http://schemas.microsoft.com/office/drawing/2014/main" id="{E74647B1-1DF0-4CBD-8881-289B74903A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6961" y="3033115"/>
            <a:ext cx="2755037" cy="27550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3796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343DB-06A8-4030-8705-EE8F207370D4}"/>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6. Exact Problem you are going to solve</a:t>
            </a:r>
            <a:endParaRPr lang="en-IN" dirty="0"/>
          </a:p>
        </p:txBody>
      </p:sp>
      <p:sp>
        <p:nvSpPr>
          <p:cNvPr id="3" name="Content Placeholder 2">
            <a:extLst>
              <a:ext uri="{FF2B5EF4-FFF2-40B4-BE49-F238E27FC236}">
                <a16:creationId xmlns:a16="http://schemas.microsoft.com/office/drawing/2014/main" id="{442B96EC-7EDE-4FE0-BBEB-6747EEAEFB27}"/>
              </a:ext>
            </a:extLst>
          </p:cNvPr>
          <p:cNvSpPr>
            <a:spLocks noGrp="1"/>
          </p:cNvSpPr>
          <p:nvPr>
            <p:ph idx="1"/>
          </p:nvPr>
        </p:nvSpPr>
        <p:spPr>
          <a:xfrm>
            <a:off x="818712" y="2222287"/>
            <a:ext cx="6301179" cy="3636511"/>
          </a:xfrm>
        </p:spPr>
        <p:txBody>
          <a:bodyPr/>
          <a:lstStyle/>
          <a:p>
            <a:r>
              <a:rPr lang="en-IN" dirty="0"/>
              <a:t>Required a unified platform</a:t>
            </a:r>
            <a:br>
              <a:rPr lang="en-IN" dirty="0"/>
            </a:br>
            <a:endParaRPr lang="en-IN" dirty="0"/>
          </a:p>
          <a:p>
            <a:r>
              <a:rPr lang="en-IN" dirty="0"/>
              <a:t>Energy consumption management</a:t>
            </a:r>
          </a:p>
          <a:p>
            <a:endParaRPr lang="en-IN" dirty="0"/>
          </a:p>
          <a:p>
            <a:r>
              <a:rPr lang="en-IN" dirty="0"/>
              <a:t>Devices already in market are managed by Chinese companies such as </a:t>
            </a:r>
            <a:r>
              <a:rPr lang="en-IN" dirty="0" err="1"/>
              <a:t>Tuya</a:t>
            </a:r>
            <a:r>
              <a:rPr lang="en-IN" dirty="0"/>
              <a:t> which have access to all of our activities.</a:t>
            </a:r>
          </a:p>
        </p:txBody>
      </p:sp>
      <p:pic>
        <p:nvPicPr>
          <p:cNvPr id="4" name="Picture 4" descr="Made in India goes to Germany! | Jobsoid Blog">
            <a:extLst>
              <a:ext uri="{FF2B5EF4-FFF2-40B4-BE49-F238E27FC236}">
                <a16:creationId xmlns:a16="http://schemas.microsoft.com/office/drawing/2014/main" id="{83002800-0629-4015-ADE8-1410E9050F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68686" y="5055285"/>
            <a:ext cx="2850980" cy="1355527"/>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oT made Simple, Secure &amp; Swift with low-code platform">
            <a:extLst>
              <a:ext uri="{FF2B5EF4-FFF2-40B4-BE49-F238E27FC236}">
                <a16:creationId xmlns:a16="http://schemas.microsoft.com/office/drawing/2014/main" id="{DC8F8247-FBC0-4758-AD1A-AEFDBB94FC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1176" t="18641" r="4159" b="17799"/>
          <a:stretch/>
        </p:blipFill>
        <p:spPr bwMode="auto">
          <a:xfrm>
            <a:off x="7208015" y="2222287"/>
            <a:ext cx="3036818" cy="2242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9663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E8E8E-BCA4-4566-8FF5-14216B3ECC2F}"/>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7. Novelty of the Work</a:t>
            </a:r>
            <a:endParaRPr lang="en-IN" dirty="0"/>
          </a:p>
        </p:txBody>
      </p:sp>
      <p:sp>
        <p:nvSpPr>
          <p:cNvPr id="3" name="Content Placeholder 2">
            <a:extLst>
              <a:ext uri="{FF2B5EF4-FFF2-40B4-BE49-F238E27FC236}">
                <a16:creationId xmlns:a16="http://schemas.microsoft.com/office/drawing/2014/main" id="{8DAE5AC7-4B17-4B1A-9DFC-E53BA416448C}"/>
              </a:ext>
            </a:extLst>
          </p:cNvPr>
          <p:cNvSpPr>
            <a:spLocks noGrp="1"/>
          </p:cNvSpPr>
          <p:nvPr>
            <p:ph idx="1"/>
          </p:nvPr>
        </p:nvSpPr>
        <p:spPr>
          <a:xfrm>
            <a:off x="685546" y="3500673"/>
            <a:ext cx="6061482" cy="2056750"/>
          </a:xfrm>
        </p:spPr>
        <p:txBody>
          <a:bodyPr/>
          <a:lstStyle/>
          <a:p>
            <a:r>
              <a:rPr lang="en-IN" dirty="0"/>
              <a:t>Cloud based platform for all IoT devices</a:t>
            </a:r>
          </a:p>
          <a:p>
            <a:r>
              <a:rPr lang="en-IN" dirty="0"/>
              <a:t>Electricity monitoring of each device using sensors to detect on/off timings as well as power consumptions.</a:t>
            </a:r>
          </a:p>
          <a:p>
            <a:endParaRPr lang="en-IN" dirty="0"/>
          </a:p>
        </p:txBody>
      </p:sp>
      <p:pic>
        <p:nvPicPr>
          <p:cNvPr id="7" name="Picture 6">
            <a:extLst>
              <a:ext uri="{FF2B5EF4-FFF2-40B4-BE49-F238E27FC236}">
                <a16:creationId xmlns:a16="http://schemas.microsoft.com/office/drawing/2014/main" id="{E1A93049-FD98-4F16-A934-55F789C012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3639" y="2774271"/>
            <a:ext cx="4385570" cy="3289177"/>
          </a:xfrm>
          <a:prstGeom prst="rect">
            <a:avLst/>
          </a:prstGeom>
        </p:spPr>
      </p:pic>
    </p:spTree>
    <p:extLst>
      <p:ext uri="{BB962C8B-B14F-4D97-AF65-F5344CB8AC3E}">
        <p14:creationId xmlns:p14="http://schemas.microsoft.com/office/powerpoint/2010/main" val="16798162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E4307-1E8C-416D-AB3B-57699866953B}"/>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8. </a:t>
            </a:r>
            <a:r>
              <a:rPr lang="en-US" dirty="0">
                <a:solidFill>
                  <a:srgbClr val="222222"/>
                </a:solidFill>
                <a:latin typeface="Arial" panose="020B0604020202020204" pitchFamily="34" charset="0"/>
              </a:rPr>
              <a:t>Proposed methodology</a:t>
            </a:r>
            <a:endParaRPr lang="en-IN" dirty="0"/>
          </a:p>
        </p:txBody>
      </p:sp>
      <p:sp>
        <p:nvSpPr>
          <p:cNvPr id="6" name="Content Placeholder 2">
            <a:extLst>
              <a:ext uri="{FF2B5EF4-FFF2-40B4-BE49-F238E27FC236}">
                <a16:creationId xmlns:a16="http://schemas.microsoft.com/office/drawing/2014/main" id="{8AD489C2-64BF-44F9-BA96-8C15645E4BB5}"/>
              </a:ext>
            </a:extLst>
          </p:cNvPr>
          <p:cNvSpPr txBox="1">
            <a:spLocks/>
          </p:cNvSpPr>
          <p:nvPr/>
        </p:nvSpPr>
        <p:spPr>
          <a:xfrm>
            <a:off x="636885" y="3021397"/>
            <a:ext cx="5605295" cy="3045041"/>
          </a:xfrm>
          <a:prstGeom prst="rect">
            <a:avLst/>
          </a:prstGeom>
        </p:spPr>
        <p:txBody>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endParaRPr lang="en-IN" dirty="0"/>
          </a:p>
          <a:p>
            <a:r>
              <a:rPr lang="en-US" dirty="0"/>
              <a:t>The simple method we are proposing in-order to make our devices smart by collecting their data through sensors then sending them to our data bases using internet and then displaying it on our web pages or applications</a:t>
            </a:r>
            <a:endParaRPr lang="en-IN" dirty="0"/>
          </a:p>
        </p:txBody>
      </p:sp>
      <p:pic>
        <p:nvPicPr>
          <p:cNvPr id="4" name="Picture 3">
            <a:extLst>
              <a:ext uri="{FF2B5EF4-FFF2-40B4-BE49-F238E27FC236}">
                <a16:creationId xmlns:a16="http://schemas.microsoft.com/office/drawing/2014/main" id="{4B3B6A0E-623E-CAE4-30EF-3CD8BB9533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04772" y="2775518"/>
            <a:ext cx="5406910" cy="2787067"/>
          </a:xfrm>
          <a:prstGeom prst="rect">
            <a:avLst/>
          </a:prstGeom>
        </p:spPr>
      </p:pic>
    </p:spTree>
    <p:extLst>
      <p:ext uri="{BB962C8B-B14F-4D97-AF65-F5344CB8AC3E}">
        <p14:creationId xmlns:p14="http://schemas.microsoft.com/office/powerpoint/2010/main" val="24828121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E4307-1E8C-416D-AB3B-57699866953B}"/>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8. </a:t>
            </a:r>
            <a:r>
              <a:rPr lang="en-US" dirty="0">
                <a:solidFill>
                  <a:srgbClr val="222222"/>
                </a:solidFill>
                <a:latin typeface="Arial" panose="020B0604020202020204" pitchFamily="34" charset="0"/>
              </a:rPr>
              <a:t>Proposed methodology</a:t>
            </a:r>
            <a:endParaRPr lang="en-IN" dirty="0"/>
          </a:p>
        </p:txBody>
      </p:sp>
      <p:sp>
        <p:nvSpPr>
          <p:cNvPr id="6" name="Content Placeholder 2">
            <a:extLst>
              <a:ext uri="{FF2B5EF4-FFF2-40B4-BE49-F238E27FC236}">
                <a16:creationId xmlns:a16="http://schemas.microsoft.com/office/drawing/2014/main" id="{8AD489C2-64BF-44F9-BA96-8C15645E4BB5}"/>
              </a:ext>
            </a:extLst>
          </p:cNvPr>
          <p:cNvSpPr txBox="1">
            <a:spLocks/>
          </p:cNvSpPr>
          <p:nvPr/>
        </p:nvSpPr>
        <p:spPr>
          <a:xfrm>
            <a:off x="1094084" y="3142695"/>
            <a:ext cx="8147569" cy="3045041"/>
          </a:xfrm>
          <a:prstGeom prst="rect">
            <a:avLst/>
          </a:prstGeom>
        </p:spPr>
        <p:txBody>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endParaRPr lang="en-IN" dirty="0"/>
          </a:p>
          <a:p>
            <a:r>
              <a:rPr lang="en-IN" dirty="0"/>
              <a:t>Technology used</a:t>
            </a:r>
          </a:p>
          <a:p>
            <a:pPr marL="800100" lvl="1" indent="-342900">
              <a:buFont typeface="+mj-lt"/>
              <a:buAutoNum type="arabicPeriod"/>
            </a:pPr>
            <a:r>
              <a:rPr lang="en-IN" dirty="0"/>
              <a:t>Frontend: React JS, </a:t>
            </a:r>
            <a:r>
              <a:rPr lang="en-IN" dirty="0" err="1"/>
              <a:t>Javascript</a:t>
            </a:r>
            <a:r>
              <a:rPr lang="en-IN" dirty="0"/>
              <a:t>, CSS, Flutter, Material UI, </a:t>
            </a:r>
            <a:r>
              <a:rPr lang="en-IN" dirty="0" err="1"/>
              <a:t>Axios</a:t>
            </a:r>
            <a:endParaRPr lang="en-IN" dirty="0"/>
          </a:p>
          <a:p>
            <a:pPr marL="800100" lvl="1" indent="-342900">
              <a:buFont typeface="+mj-lt"/>
              <a:buAutoNum type="arabicPeriod"/>
            </a:pPr>
            <a:r>
              <a:rPr lang="en-IN" dirty="0"/>
              <a:t>Backend: Node JS, MongoDB Atlas</a:t>
            </a:r>
          </a:p>
          <a:p>
            <a:pPr marL="800100" lvl="1" indent="-342900">
              <a:buFont typeface="+mj-lt"/>
              <a:buAutoNum type="arabicPeriod"/>
            </a:pPr>
            <a:r>
              <a:rPr lang="en-IN" dirty="0"/>
              <a:t>Hardware Programming: C on Arduino IDE</a:t>
            </a:r>
          </a:p>
          <a:p>
            <a:pPr marL="457200" lvl="1" indent="0">
              <a:buNone/>
            </a:pPr>
            <a:endParaRPr lang="en-IN" dirty="0"/>
          </a:p>
        </p:txBody>
      </p:sp>
      <p:pic>
        <p:nvPicPr>
          <p:cNvPr id="13324" name="Picture 12" descr="MongoDB deepens Google Cloud partnership with new Atlas integrations">
            <a:extLst>
              <a:ext uri="{FF2B5EF4-FFF2-40B4-BE49-F238E27FC236}">
                <a16:creationId xmlns:a16="http://schemas.microsoft.com/office/drawing/2014/main" id="{911A13A4-79F6-437A-B38D-F8F906FD3B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46524" y="4915155"/>
            <a:ext cx="2858610" cy="1720902"/>
          </a:xfrm>
          <a:prstGeom prst="rect">
            <a:avLst/>
          </a:prstGeom>
          <a:noFill/>
          <a:extLst>
            <a:ext uri="{909E8E84-426E-40DD-AFC4-6F175D3DCCD1}">
              <a14:hiddenFill xmlns:a14="http://schemas.microsoft.com/office/drawing/2010/main">
                <a:solidFill>
                  <a:srgbClr val="FFFFFF"/>
                </a:solidFill>
              </a14:hiddenFill>
            </a:ext>
          </a:extLst>
        </p:spPr>
      </p:pic>
      <p:pic>
        <p:nvPicPr>
          <p:cNvPr id="13326" name="Picture 14" descr="What does it take to support Node.js ESM? - The Guild Blog">
            <a:extLst>
              <a:ext uri="{FF2B5EF4-FFF2-40B4-BE49-F238E27FC236}">
                <a16:creationId xmlns:a16="http://schemas.microsoft.com/office/drawing/2014/main" id="{9E73EABF-A21A-4B60-B565-F69FA8640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05134" y="2932569"/>
            <a:ext cx="1708258" cy="1898716"/>
          </a:xfrm>
          <a:prstGeom prst="rect">
            <a:avLst/>
          </a:prstGeom>
          <a:noFill/>
          <a:extLst>
            <a:ext uri="{909E8E84-426E-40DD-AFC4-6F175D3DCCD1}">
              <a14:hiddenFill xmlns:a14="http://schemas.microsoft.com/office/drawing/2010/main">
                <a:solidFill>
                  <a:srgbClr val="FFFFFF"/>
                </a:solidFill>
              </a14:hiddenFill>
            </a:ext>
          </a:extLst>
        </p:spPr>
      </p:pic>
      <p:pic>
        <p:nvPicPr>
          <p:cNvPr id="13328" name="Picture 16" descr="Important steps to consider while building User Interfaces using React.Js |  GoodWorkLabs: Big Data | AI | Outsourced Product Development Company">
            <a:extLst>
              <a:ext uri="{FF2B5EF4-FFF2-40B4-BE49-F238E27FC236}">
                <a16:creationId xmlns:a16="http://schemas.microsoft.com/office/drawing/2014/main" id="{EFB71151-7EA6-4EE4-B92F-90D3DEA965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6820" y="2138154"/>
            <a:ext cx="2532267" cy="142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8124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889D2-CA08-42CB-937E-C0B4101C1F02}"/>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9. Results and outcomes</a:t>
            </a:r>
            <a:endParaRPr lang="en-IN" dirty="0"/>
          </a:p>
        </p:txBody>
      </p:sp>
      <p:sp>
        <p:nvSpPr>
          <p:cNvPr id="3" name="Content Placeholder 2">
            <a:extLst>
              <a:ext uri="{FF2B5EF4-FFF2-40B4-BE49-F238E27FC236}">
                <a16:creationId xmlns:a16="http://schemas.microsoft.com/office/drawing/2014/main" id="{7D897977-9DDF-4B27-A3E3-D8B3FB14F87C}"/>
              </a:ext>
            </a:extLst>
          </p:cNvPr>
          <p:cNvSpPr>
            <a:spLocks noGrp="1"/>
          </p:cNvSpPr>
          <p:nvPr>
            <p:ph idx="1"/>
          </p:nvPr>
        </p:nvSpPr>
        <p:spPr>
          <a:xfrm>
            <a:off x="609415" y="2681222"/>
            <a:ext cx="6276577" cy="3636511"/>
          </a:xfrm>
        </p:spPr>
        <p:txBody>
          <a:bodyPr>
            <a:normAutofit/>
          </a:bodyPr>
          <a:lstStyle/>
          <a:p>
            <a:pPr lvl="1"/>
            <a:r>
              <a:rPr lang="en-US" sz="2000" dirty="0"/>
              <a:t>We are able to see the live recent current and voltage consumption values on our web and mobile applications</a:t>
            </a:r>
          </a:p>
          <a:p>
            <a:pPr lvl="1"/>
            <a:r>
              <a:rPr lang="en-US" sz="2000" dirty="0"/>
              <a:t>We can successfully control the state(ON/OFF) of the appliance through our app</a:t>
            </a:r>
          </a:p>
          <a:p>
            <a:pPr lvl="1"/>
            <a:r>
              <a:rPr lang="en-US" sz="2000" dirty="0"/>
              <a:t>We are storing number of units that are consumed by the appliance safely on our cloud database</a:t>
            </a:r>
          </a:p>
          <a:p>
            <a:pPr lvl="1"/>
            <a:endParaRPr lang="en-IN" sz="2000" dirty="0"/>
          </a:p>
        </p:txBody>
      </p:sp>
      <p:pic>
        <p:nvPicPr>
          <p:cNvPr id="5" name="Picture 4">
            <a:extLst>
              <a:ext uri="{FF2B5EF4-FFF2-40B4-BE49-F238E27FC236}">
                <a16:creationId xmlns:a16="http://schemas.microsoft.com/office/drawing/2014/main" id="{60C61556-78E2-43E6-993F-7F2A98248C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8757" y="2194817"/>
            <a:ext cx="2574318" cy="1911334"/>
          </a:xfrm>
          <a:prstGeom prst="rect">
            <a:avLst/>
          </a:prstGeom>
        </p:spPr>
      </p:pic>
      <p:pic>
        <p:nvPicPr>
          <p:cNvPr id="6" name="Picture 5">
            <a:extLst>
              <a:ext uri="{FF2B5EF4-FFF2-40B4-BE49-F238E27FC236}">
                <a16:creationId xmlns:a16="http://schemas.microsoft.com/office/drawing/2014/main" id="{00C68847-1198-4AEB-174D-3E96148F0B6D}"/>
              </a:ext>
            </a:extLst>
          </p:cNvPr>
          <p:cNvPicPr>
            <a:picLocks noChangeAspect="1"/>
          </p:cNvPicPr>
          <p:nvPr/>
        </p:nvPicPr>
        <p:blipFill>
          <a:blip r:embed="rId3"/>
          <a:stretch>
            <a:fillRect/>
          </a:stretch>
        </p:blipFill>
        <p:spPr>
          <a:xfrm>
            <a:off x="8254452" y="4499477"/>
            <a:ext cx="3570597" cy="1994427"/>
          </a:xfrm>
          <a:prstGeom prst="rect">
            <a:avLst/>
          </a:prstGeom>
        </p:spPr>
      </p:pic>
    </p:spTree>
    <p:extLst>
      <p:ext uri="{BB962C8B-B14F-4D97-AF65-F5344CB8AC3E}">
        <p14:creationId xmlns:p14="http://schemas.microsoft.com/office/powerpoint/2010/main" val="1865046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889D2-CA08-42CB-937E-C0B4101C1F02}"/>
              </a:ext>
            </a:extLst>
          </p:cNvPr>
          <p:cNvSpPr>
            <a:spLocks noGrp="1"/>
          </p:cNvSpPr>
          <p:nvPr>
            <p:ph type="title"/>
          </p:nvPr>
        </p:nvSpPr>
        <p:spPr/>
        <p:txBody>
          <a:bodyPr/>
          <a:lstStyle/>
          <a:p>
            <a:r>
              <a:rPr lang="en-US" dirty="0">
                <a:solidFill>
                  <a:srgbClr val="222222"/>
                </a:solidFill>
                <a:latin typeface="Arial" panose="020B0604020202020204" pitchFamily="34" charset="0"/>
              </a:rPr>
              <a:t>10</a:t>
            </a:r>
            <a:r>
              <a:rPr lang="en-US" b="1" i="0" dirty="0">
                <a:solidFill>
                  <a:srgbClr val="222222"/>
                </a:solidFill>
                <a:effectLst/>
                <a:latin typeface="Arial" panose="020B0604020202020204" pitchFamily="34" charset="0"/>
              </a:rPr>
              <a:t>. Limitations</a:t>
            </a:r>
            <a:endParaRPr lang="en-IN" dirty="0"/>
          </a:p>
        </p:txBody>
      </p:sp>
      <p:sp>
        <p:nvSpPr>
          <p:cNvPr id="3" name="Content Placeholder 2">
            <a:extLst>
              <a:ext uri="{FF2B5EF4-FFF2-40B4-BE49-F238E27FC236}">
                <a16:creationId xmlns:a16="http://schemas.microsoft.com/office/drawing/2014/main" id="{7D897977-9DDF-4B27-A3E3-D8B3FB14F87C}"/>
              </a:ext>
            </a:extLst>
          </p:cNvPr>
          <p:cNvSpPr>
            <a:spLocks noGrp="1"/>
          </p:cNvSpPr>
          <p:nvPr>
            <p:ph idx="1"/>
          </p:nvPr>
        </p:nvSpPr>
        <p:spPr>
          <a:xfrm>
            <a:off x="609415" y="2681222"/>
            <a:ext cx="6276577" cy="3636511"/>
          </a:xfrm>
        </p:spPr>
        <p:txBody>
          <a:bodyPr>
            <a:normAutofit/>
          </a:bodyPr>
          <a:lstStyle/>
          <a:p>
            <a:pPr lvl="1"/>
            <a:r>
              <a:rPr lang="en-US" sz="2000" dirty="0"/>
              <a:t>The servers used in our project are the free ones so there is a slight delay of seconds while changing the state(ON/OFF) of the appliance</a:t>
            </a:r>
          </a:p>
          <a:p>
            <a:pPr lvl="1"/>
            <a:r>
              <a:rPr lang="en-US" sz="2000" dirty="0"/>
              <a:t>The </a:t>
            </a:r>
            <a:r>
              <a:rPr lang="en-US" sz="2000" dirty="0" err="1"/>
              <a:t>wifi</a:t>
            </a:r>
            <a:r>
              <a:rPr lang="en-US" sz="2000" dirty="0"/>
              <a:t> settings is hard coded into the microcontroller, so if it goes out then there is now way to control the device but the reading will be taken and sent to the server when the internet is back</a:t>
            </a:r>
          </a:p>
          <a:p>
            <a:pPr lvl="1"/>
            <a:endParaRPr lang="en-IN" sz="2000" dirty="0"/>
          </a:p>
        </p:txBody>
      </p:sp>
      <p:pic>
        <p:nvPicPr>
          <p:cNvPr id="1026" name="Picture 2" descr="Index of /wp-content/uploads/2020/09/">
            <a:extLst>
              <a:ext uri="{FF2B5EF4-FFF2-40B4-BE49-F238E27FC236}">
                <a16:creationId xmlns:a16="http://schemas.microsoft.com/office/drawing/2014/main" id="{41579490-6A7E-0921-E5BE-4AE5411ACC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3127" y="2196194"/>
            <a:ext cx="2228073" cy="222807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1,622 No Internet Stock Photos, Pictures &amp; Royalty-Free Images - iStock">
            <a:extLst>
              <a:ext uri="{FF2B5EF4-FFF2-40B4-BE49-F238E27FC236}">
                <a16:creationId xmlns:a16="http://schemas.microsoft.com/office/drawing/2014/main" id="{0BCFF4D0-25D8-3837-E595-1B453A7691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01200" y="4182739"/>
            <a:ext cx="2228073" cy="2228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0737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889D2-CA08-42CB-937E-C0B4101C1F02}"/>
              </a:ext>
            </a:extLst>
          </p:cNvPr>
          <p:cNvSpPr>
            <a:spLocks noGrp="1"/>
          </p:cNvSpPr>
          <p:nvPr>
            <p:ph type="title"/>
          </p:nvPr>
        </p:nvSpPr>
        <p:spPr/>
        <p:txBody>
          <a:bodyPr/>
          <a:lstStyle/>
          <a:p>
            <a:r>
              <a:rPr lang="en-US" dirty="0">
                <a:solidFill>
                  <a:srgbClr val="222222"/>
                </a:solidFill>
                <a:latin typeface="Arial" panose="020B0604020202020204" pitchFamily="34" charset="0"/>
              </a:rPr>
              <a:t>11</a:t>
            </a:r>
            <a:r>
              <a:rPr lang="en-US" b="1" i="0" dirty="0">
                <a:solidFill>
                  <a:srgbClr val="222222"/>
                </a:solidFill>
                <a:effectLst/>
                <a:latin typeface="Arial" panose="020B0604020202020204" pitchFamily="34" charset="0"/>
              </a:rPr>
              <a:t>. </a:t>
            </a:r>
            <a:r>
              <a:rPr lang="en-IN" b="1" i="0" dirty="0">
                <a:solidFill>
                  <a:srgbClr val="222222"/>
                </a:solidFill>
                <a:effectLst/>
                <a:latin typeface="Arial" panose="020B0604020202020204" pitchFamily="34" charset="0"/>
              </a:rPr>
              <a:t>Future Research Plan</a:t>
            </a:r>
            <a:endParaRPr lang="en-IN" dirty="0"/>
          </a:p>
        </p:txBody>
      </p:sp>
      <p:sp>
        <p:nvSpPr>
          <p:cNvPr id="3" name="Content Placeholder 2">
            <a:extLst>
              <a:ext uri="{FF2B5EF4-FFF2-40B4-BE49-F238E27FC236}">
                <a16:creationId xmlns:a16="http://schemas.microsoft.com/office/drawing/2014/main" id="{7D897977-9DDF-4B27-A3E3-D8B3FB14F87C}"/>
              </a:ext>
            </a:extLst>
          </p:cNvPr>
          <p:cNvSpPr>
            <a:spLocks noGrp="1"/>
          </p:cNvSpPr>
          <p:nvPr>
            <p:ph idx="1"/>
          </p:nvPr>
        </p:nvSpPr>
        <p:spPr>
          <a:xfrm>
            <a:off x="609415" y="2681222"/>
            <a:ext cx="6276577" cy="3636511"/>
          </a:xfrm>
        </p:spPr>
        <p:txBody>
          <a:bodyPr>
            <a:normAutofit/>
          </a:bodyPr>
          <a:lstStyle/>
          <a:p>
            <a:pPr lvl="1"/>
            <a:r>
              <a:rPr lang="en-US" sz="2000" dirty="0"/>
              <a:t>In the future we would like to apply various different algorithms of machine learning on the data collected to make it useful for the consumers.</a:t>
            </a:r>
          </a:p>
          <a:p>
            <a:pPr lvl="1"/>
            <a:r>
              <a:rPr lang="en-US" sz="2000" dirty="0"/>
              <a:t>We would like to test our project for multiple devices like a network of devices.</a:t>
            </a:r>
          </a:p>
          <a:p>
            <a:pPr lvl="1"/>
            <a:r>
              <a:rPr lang="en-IN" sz="2000" dirty="0"/>
              <a:t>We will use different types of sensors for different appliances as needed</a:t>
            </a:r>
          </a:p>
        </p:txBody>
      </p:sp>
      <p:pic>
        <p:nvPicPr>
          <p:cNvPr id="8" name="Picture 7">
            <a:extLst>
              <a:ext uri="{FF2B5EF4-FFF2-40B4-BE49-F238E27FC236}">
                <a16:creationId xmlns:a16="http://schemas.microsoft.com/office/drawing/2014/main" id="{F1CE234D-7F24-3180-6CE0-3D6EC19607B6}"/>
              </a:ext>
            </a:extLst>
          </p:cNvPr>
          <p:cNvPicPr>
            <a:picLocks noChangeAspect="1"/>
          </p:cNvPicPr>
          <p:nvPr/>
        </p:nvPicPr>
        <p:blipFill>
          <a:blip r:embed="rId2"/>
          <a:stretch>
            <a:fillRect/>
          </a:stretch>
        </p:blipFill>
        <p:spPr>
          <a:xfrm>
            <a:off x="9283959" y="4777850"/>
            <a:ext cx="2443271" cy="1605811"/>
          </a:xfrm>
          <a:prstGeom prst="rect">
            <a:avLst/>
          </a:prstGeom>
        </p:spPr>
      </p:pic>
      <p:pic>
        <p:nvPicPr>
          <p:cNvPr id="2056" name="Picture 8" descr="Top 5 Machine Learning Algorithms You Need to Know">
            <a:extLst>
              <a:ext uri="{FF2B5EF4-FFF2-40B4-BE49-F238E27FC236}">
                <a16:creationId xmlns:a16="http://schemas.microsoft.com/office/drawing/2014/main" id="{22168D96-48F9-486B-8E74-686DCFEE16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578"/>
          <a:stretch/>
        </p:blipFill>
        <p:spPr bwMode="auto">
          <a:xfrm flipH="1">
            <a:off x="7351170" y="2151016"/>
            <a:ext cx="2443270" cy="2330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2185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889D2-CA08-42CB-937E-C0B4101C1F02}"/>
              </a:ext>
            </a:extLst>
          </p:cNvPr>
          <p:cNvSpPr>
            <a:spLocks noGrp="1"/>
          </p:cNvSpPr>
          <p:nvPr>
            <p:ph type="title"/>
          </p:nvPr>
        </p:nvSpPr>
        <p:spPr/>
        <p:txBody>
          <a:bodyPr/>
          <a:lstStyle/>
          <a:p>
            <a:r>
              <a:rPr lang="en-US" dirty="0">
                <a:solidFill>
                  <a:srgbClr val="222222"/>
                </a:solidFill>
                <a:latin typeface="Arial" panose="020B0604020202020204" pitchFamily="34" charset="0"/>
              </a:rPr>
              <a:t>12</a:t>
            </a:r>
            <a:r>
              <a:rPr lang="en-US" b="1" i="0" dirty="0">
                <a:solidFill>
                  <a:srgbClr val="222222"/>
                </a:solidFill>
                <a:effectLst/>
                <a:latin typeface="Arial" panose="020B0604020202020204" pitchFamily="34" charset="0"/>
              </a:rPr>
              <a:t>. </a:t>
            </a:r>
            <a:r>
              <a:rPr lang="en-IN" b="1" i="0" dirty="0">
                <a:solidFill>
                  <a:srgbClr val="222222"/>
                </a:solidFill>
                <a:effectLst/>
                <a:latin typeface="Arial" panose="020B0604020202020204" pitchFamily="34" charset="0"/>
              </a:rPr>
              <a:t>Conclusion</a:t>
            </a:r>
            <a:endParaRPr lang="en-IN" dirty="0"/>
          </a:p>
        </p:txBody>
      </p:sp>
      <p:sp>
        <p:nvSpPr>
          <p:cNvPr id="3" name="Content Placeholder 2">
            <a:extLst>
              <a:ext uri="{FF2B5EF4-FFF2-40B4-BE49-F238E27FC236}">
                <a16:creationId xmlns:a16="http://schemas.microsoft.com/office/drawing/2014/main" id="{7D897977-9DDF-4B27-A3E3-D8B3FB14F87C}"/>
              </a:ext>
            </a:extLst>
          </p:cNvPr>
          <p:cNvSpPr>
            <a:spLocks noGrp="1"/>
          </p:cNvSpPr>
          <p:nvPr>
            <p:ph idx="1"/>
          </p:nvPr>
        </p:nvSpPr>
        <p:spPr>
          <a:xfrm>
            <a:off x="609415" y="2681222"/>
            <a:ext cx="10772583" cy="3636511"/>
          </a:xfrm>
        </p:spPr>
        <p:txBody>
          <a:bodyPr>
            <a:normAutofit/>
          </a:bodyPr>
          <a:lstStyle/>
          <a:p>
            <a:pPr marL="457200" lvl="1" indent="0">
              <a:buNone/>
            </a:pPr>
            <a:r>
              <a:rPr lang="en-US" sz="2000" dirty="0"/>
              <a:t>In our project we tried to overcome the problems in making the home appliances smart and collected their electricity consumption data on our data base and then we displayed that data on out webpage/application from where we can also control the status of the device. We learned many things through this project like the use of microcontrollers and sensors which was a worthy experience and also we learnt the importance of team work and we helped each other in their contributions.</a:t>
            </a:r>
            <a:endParaRPr lang="en-IN" sz="2000" dirty="0"/>
          </a:p>
        </p:txBody>
      </p:sp>
    </p:spTree>
    <p:extLst>
      <p:ext uri="{BB962C8B-B14F-4D97-AF65-F5344CB8AC3E}">
        <p14:creationId xmlns:p14="http://schemas.microsoft.com/office/powerpoint/2010/main" val="179415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616BB-E374-4535-A47D-2225F1D60715}"/>
              </a:ext>
            </a:extLst>
          </p:cNvPr>
          <p:cNvSpPr>
            <a:spLocks noGrp="1"/>
          </p:cNvSpPr>
          <p:nvPr>
            <p:ph type="title"/>
          </p:nvPr>
        </p:nvSpPr>
        <p:spPr/>
        <p:txBody>
          <a:bodyPr/>
          <a:lstStyle/>
          <a:p>
            <a:r>
              <a:rPr lang="en-IN" b="1" i="0" dirty="0">
                <a:solidFill>
                  <a:srgbClr val="222222"/>
                </a:solidFill>
                <a:effectLst/>
                <a:latin typeface="Arial" panose="020B0604020202020204" pitchFamily="34" charset="0"/>
              </a:rPr>
              <a:t>2. Introduction</a:t>
            </a:r>
            <a:endParaRPr lang="en-IN" dirty="0"/>
          </a:p>
        </p:txBody>
      </p:sp>
      <p:sp>
        <p:nvSpPr>
          <p:cNvPr id="3" name="Content Placeholder 2">
            <a:extLst>
              <a:ext uri="{FF2B5EF4-FFF2-40B4-BE49-F238E27FC236}">
                <a16:creationId xmlns:a16="http://schemas.microsoft.com/office/drawing/2014/main" id="{1F542D67-D4BB-43E6-B630-20675E4BDCDF}"/>
              </a:ext>
            </a:extLst>
          </p:cNvPr>
          <p:cNvSpPr>
            <a:spLocks noGrp="1"/>
          </p:cNvSpPr>
          <p:nvPr>
            <p:ph idx="1"/>
          </p:nvPr>
        </p:nvSpPr>
        <p:spPr>
          <a:xfrm>
            <a:off x="810000" y="2621783"/>
            <a:ext cx="7641707" cy="3636511"/>
          </a:xfrm>
        </p:spPr>
        <p:txBody>
          <a:bodyPr>
            <a:normAutofit lnSpcReduction="10000"/>
          </a:bodyPr>
          <a:lstStyle/>
          <a:p>
            <a:r>
              <a:rPr lang="en-US" dirty="0"/>
              <a:t>Technologies for Internet of Things (IoT) such as sensor, network and data processing are advancing rapidly.</a:t>
            </a:r>
          </a:p>
          <a:p>
            <a:r>
              <a:rPr lang="en-US" dirty="0"/>
              <a:t>To design a platform to connect sensor data with users daily life. By implementing home appliances monitoring and controlling system. </a:t>
            </a:r>
          </a:p>
          <a:p>
            <a:r>
              <a:rPr lang="en-US" dirty="0"/>
              <a:t>Current products always have platform compatibility problems, additionally, user interaction in such systems are becoming more and more complex.</a:t>
            </a:r>
          </a:p>
          <a:p>
            <a:r>
              <a:rPr lang="en-US" dirty="0"/>
              <a:t>To enhance old appliances and the controlling experience.</a:t>
            </a:r>
          </a:p>
          <a:p>
            <a:r>
              <a:rPr lang="en-US" dirty="0"/>
              <a:t>The sensor data is collected by a microcontroller and then sent to our server using </a:t>
            </a:r>
            <a:r>
              <a:rPr lang="en-US" dirty="0" err="1"/>
              <a:t>WI-Fi</a:t>
            </a:r>
            <a:r>
              <a:rPr lang="en-US" dirty="0"/>
              <a:t>, which can be then processed and displayed on our website.</a:t>
            </a:r>
          </a:p>
        </p:txBody>
      </p:sp>
      <p:pic>
        <p:nvPicPr>
          <p:cNvPr id="10244" name="Picture 4">
            <a:extLst>
              <a:ext uri="{FF2B5EF4-FFF2-40B4-BE49-F238E27FC236}">
                <a16:creationId xmlns:a16="http://schemas.microsoft.com/office/drawing/2014/main" id="{381DEA83-3B68-4991-BE88-1CD0AC04321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75" r="34034"/>
          <a:stretch/>
        </p:blipFill>
        <p:spPr bwMode="auto">
          <a:xfrm>
            <a:off x="8549194" y="2843062"/>
            <a:ext cx="3509639" cy="3216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50501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6EC06-B781-4A82-BBB6-2D69E5F4D6B8}"/>
              </a:ext>
            </a:extLst>
          </p:cNvPr>
          <p:cNvSpPr>
            <a:spLocks noGrp="1"/>
          </p:cNvSpPr>
          <p:nvPr>
            <p:ph type="title"/>
          </p:nvPr>
        </p:nvSpPr>
        <p:spPr/>
        <p:txBody>
          <a:bodyPr/>
          <a:lstStyle/>
          <a:p>
            <a:r>
              <a:rPr lang="en-IN" b="1" i="0" dirty="0">
                <a:solidFill>
                  <a:srgbClr val="222222"/>
                </a:solidFill>
                <a:effectLst/>
                <a:latin typeface="Arial" panose="020B0604020202020204" pitchFamily="34" charset="0"/>
              </a:rPr>
              <a:t>10. References</a:t>
            </a:r>
            <a:endParaRPr lang="en-IN" dirty="0"/>
          </a:p>
        </p:txBody>
      </p:sp>
      <p:sp>
        <p:nvSpPr>
          <p:cNvPr id="3" name="Content Placeholder 2">
            <a:extLst>
              <a:ext uri="{FF2B5EF4-FFF2-40B4-BE49-F238E27FC236}">
                <a16:creationId xmlns:a16="http://schemas.microsoft.com/office/drawing/2014/main" id="{F069701F-9BE8-4F9B-8C3D-B6BA23AEF16D}"/>
              </a:ext>
            </a:extLst>
          </p:cNvPr>
          <p:cNvSpPr>
            <a:spLocks noGrp="1"/>
          </p:cNvSpPr>
          <p:nvPr>
            <p:ph idx="1"/>
          </p:nvPr>
        </p:nvSpPr>
        <p:spPr>
          <a:xfrm>
            <a:off x="818712" y="2586272"/>
            <a:ext cx="10554574" cy="3636511"/>
          </a:xfrm>
        </p:spPr>
        <p:txBody>
          <a:bodyPr>
            <a:normAutofit lnSpcReduction="10000"/>
          </a:bodyPr>
          <a:lstStyle/>
          <a:p>
            <a:r>
              <a:rPr lang="en-US" dirty="0" err="1"/>
              <a:t>Monacchi</a:t>
            </a:r>
            <a:r>
              <a:rPr lang="en-US" dirty="0"/>
              <a:t>, A., </a:t>
            </a:r>
            <a:r>
              <a:rPr lang="en-US" dirty="0" err="1"/>
              <a:t>Egarter</a:t>
            </a:r>
            <a:r>
              <a:rPr lang="en-US" dirty="0"/>
              <a:t>, D., </a:t>
            </a:r>
            <a:r>
              <a:rPr lang="en-US" dirty="0" err="1"/>
              <a:t>Elmenreich</a:t>
            </a:r>
            <a:r>
              <a:rPr lang="en-US" dirty="0"/>
              <a:t>, W., 2013. Integrating households into the smart grid, Modeling and Simulation of Cyber-Physical Energy Systems (MSCPES), 2013 Workshop on. IEEE.</a:t>
            </a:r>
          </a:p>
          <a:p>
            <a:r>
              <a:rPr lang="en-US" dirty="0" err="1"/>
              <a:t>Kamilaris</a:t>
            </a:r>
            <a:r>
              <a:rPr lang="en-US" dirty="0"/>
              <a:t>,  A.,  </a:t>
            </a:r>
            <a:r>
              <a:rPr lang="en-US" dirty="0" err="1"/>
              <a:t>Trifa</a:t>
            </a:r>
            <a:r>
              <a:rPr lang="en-US" dirty="0"/>
              <a:t>,  V.,  </a:t>
            </a:r>
            <a:r>
              <a:rPr lang="en-US" dirty="0" err="1"/>
              <a:t>Pitsillides</a:t>
            </a:r>
            <a:r>
              <a:rPr lang="en-US" dirty="0"/>
              <a:t>,  A.,  2011. </a:t>
            </a:r>
            <a:r>
              <a:rPr lang="en-US" dirty="0" err="1"/>
              <a:t>HomeWeb</a:t>
            </a:r>
            <a:r>
              <a:rPr lang="en-US" dirty="0"/>
              <a:t>:  An  application  framework  for  Web-based  smart  homes,  Telecommunications  (ICT), 2011  18th  International  Conference on.  IEEE.</a:t>
            </a:r>
          </a:p>
          <a:p>
            <a:r>
              <a:rPr lang="en-IN" dirty="0" err="1"/>
              <a:t>Caracaş</a:t>
            </a:r>
            <a:r>
              <a:rPr lang="en-IN" dirty="0"/>
              <a:t>, A., Mueller, F.L., </a:t>
            </a:r>
            <a:r>
              <a:rPr lang="en-IN" dirty="0" err="1"/>
              <a:t>Sundström</a:t>
            </a:r>
            <a:r>
              <a:rPr lang="en-IN" dirty="0"/>
              <a:t>, O., Binding, C., </a:t>
            </a:r>
            <a:r>
              <a:rPr lang="en-IN" dirty="0" err="1"/>
              <a:t>Ja</a:t>
            </a:r>
            <a:r>
              <a:rPr lang="en-IN" dirty="0"/>
              <a:t>  </a:t>
            </a:r>
            <a:r>
              <a:rPr lang="en-IN" dirty="0" err="1"/>
              <a:t>nsen</a:t>
            </a:r>
            <a:r>
              <a:rPr lang="en-IN" dirty="0"/>
              <a:t>, B.,  2013. </a:t>
            </a:r>
            <a:r>
              <a:rPr lang="en-IN" dirty="0" err="1"/>
              <a:t>VillaSmart</a:t>
            </a:r>
            <a:r>
              <a:rPr lang="en-IN" dirty="0"/>
              <a:t>:  wireless sensors for  system  identification  in  domestic  buildings, IEEE PES ISGT Europe 2013. IEEE.</a:t>
            </a:r>
          </a:p>
          <a:p>
            <a:r>
              <a:rPr lang="en-US" dirty="0"/>
              <a:t>Lee, I., Lee, K., 2015. The Internet of Things (IoT): Applications,  investments,  and  challenges  for enterprises. Business Horizons 58.</a:t>
            </a:r>
          </a:p>
          <a:p>
            <a:r>
              <a:rPr lang="en-US" dirty="0" err="1"/>
              <a:t>Dobre</a:t>
            </a:r>
            <a:r>
              <a:rPr lang="en-US" dirty="0"/>
              <a:t>, C.,  </a:t>
            </a:r>
            <a:r>
              <a:rPr lang="en-US" dirty="0" err="1"/>
              <a:t>Xhafa</a:t>
            </a:r>
            <a:r>
              <a:rPr lang="en-US" dirty="0"/>
              <a:t>,  F., 2014.  Intelligent services  for big  data  science.  Future  Generation  Computer Systems 37,</a:t>
            </a:r>
            <a:endParaRPr lang="en-IN" dirty="0"/>
          </a:p>
        </p:txBody>
      </p:sp>
    </p:spTree>
    <p:extLst>
      <p:ext uri="{BB962C8B-B14F-4D97-AF65-F5344CB8AC3E}">
        <p14:creationId xmlns:p14="http://schemas.microsoft.com/office/powerpoint/2010/main" val="3501619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C1C76-AE4A-48B4-8751-A58EB040B9F7}"/>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3. Motivation of the Work</a:t>
            </a:r>
            <a:endParaRPr lang="en-IN" dirty="0"/>
          </a:p>
        </p:txBody>
      </p:sp>
      <p:sp>
        <p:nvSpPr>
          <p:cNvPr id="3" name="Content Placeholder 2">
            <a:extLst>
              <a:ext uri="{FF2B5EF4-FFF2-40B4-BE49-F238E27FC236}">
                <a16:creationId xmlns:a16="http://schemas.microsoft.com/office/drawing/2014/main" id="{DA2B2C50-A72A-41A9-9B99-C28FB5F2BD17}"/>
              </a:ext>
            </a:extLst>
          </p:cNvPr>
          <p:cNvSpPr>
            <a:spLocks noGrp="1"/>
          </p:cNvSpPr>
          <p:nvPr>
            <p:ph idx="1"/>
          </p:nvPr>
        </p:nvSpPr>
        <p:spPr>
          <a:xfrm>
            <a:off x="818712" y="2222287"/>
            <a:ext cx="7535175" cy="4427088"/>
          </a:xfrm>
        </p:spPr>
        <p:txBody>
          <a:bodyPr>
            <a:normAutofit/>
          </a:bodyPr>
          <a:lstStyle/>
          <a:p>
            <a:r>
              <a:rPr lang="en-US" dirty="0"/>
              <a:t>Smart home has been a dream for both utilities and consumers  for  a long time,  such  implementations  are  still  very  rare.</a:t>
            </a:r>
          </a:p>
          <a:p>
            <a:endParaRPr lang="en-US" dirty="0"/>
          </a:p>
          <a:p>
            <a:r>
              <a:rPr lang="en-US" dirty="0"/>
              <a:t>On the opposite side, there are  lots  of  existing  commercial  solutions  and advanced  Demand  side  Management  (DSM) systems targeted on giant industrial consumers.</a:t>
            </a:r>
            <a:br>
              <a:rPr lang="en-US" dirty="0"/>
            </a:br>
            <a:endParaRPr lang="en-US" dirty="0"/>
          </a:p>
          <a:p>
            <a:r>
              <a:rPr lang="en-US" dirty="0"/>
              <a:t>Almost all of them fail to integrate small residential consumers.  </a:t>
            </a:r>
          </a:p>
          <a:p>
            <a:endParaRPr lang="en-US" dirty="0"/>
          </a:p>
          <a:p>
            <a:r>
              <a:rPr lang="en-US" dirty="0"/>
              <a:t>The  main  goal of  this project is to provide that smart home experience to the residential consumers with the advance monitoring (IoT based) systems along with the ease of simple  interfaces on a single platform.</a:t>
            </a:r>
            <a:endParaRPr lang="en-IN" dirty="0"/>
          </a:p>
        </p:txBody>
      </p:sp>
      <p:pic>
        <p:nvPicPr>
          <p:cNvPr id="11266" name="Picture 2" descr="Smart home trends to watch in 2019 - Primex Manufacturing Inc.">
            <a:extLst>
              <a:ext uri="{FF2B5EF4-FFF2-40B4-BE49-F238E27FC236}">
                <a16:creationId xmlns:a16="http://schemas.microsoft.com/office/drawing/2014/main" id="{74AD9D2E-E9ED-4A4E-83DA-9415A1DD14E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4224"/>
          <a:stretch/>
        </p:blipFill>
        <p:spPr bwMode="auto">
          <a:xfrm>
            <a:off x="8542972" y="3053918"/>
            <a:ext cx="3521782" cy="2813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40978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D8BB0-548F-4E27-BBF8-7BEB4CD9F91F}"/>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4. State-of-The-Art Techniques/Works</a:t>
            </a:r>
            <a:endParaRPr lang="en-IN" dirty="0"/>
          </a:p>
        </p:txBody>
      </p:sp>
      <p:sp>
        <p:nvSpPr>
          <p:cNvPr id="3" name="Content Placeholder 2">
            <a:extLst>
              <a:ext uri="{FF2B5EF4-FFF2-40B4-BE49-F238E27FC236}">
                <a16:creationId xmlns:a16="http://schemas.microsoft.com/office/drawing/2014/main" id="{3286BF24-8428-461F-A0E2-DF7447FF02A0}"/>
              </a:ext>
            </a:extLst>
          </p:cNvPr>
          <p:cNvSpPr>
            <a:spLocks noGrp="1"/>
          </p:cNvSpPr>
          <p:nvPr>
            <p:ph idx="1"/>
          </p:nvPr>
        </p:nvSpPr>
        <p:spPr>
          <a:xfrm>
            <a:off x="232786" y="2355452"/>
            <a:ext cx="6878228" cy="3636511"/>
          </a:xfrm>
        </p:spPr>
        <p:txBody>
          <a:bodyPr>
            <a:normAutofit/>
          </a:bodyPr>
          <a:lstStyle/>
          <a:p>
            <a:r>
              <a:rPr lang="en-US" dirty="0"/>
              <a:t>Novel  architectures  in  terms  of  software technologies  with  focus  on  domestic  </a:t>
            </a:r>
            <a:r>
              <a:rPr lang="en-US" dirty="0" err="1"/>
              <a:t>environmentsand</a:t>
            </a:r>
            <a:r>
              <a:rPr lang="en-US" dirty="0"/>
              <a:t> habitat monitoring are proposed in (</a:t>
            </a:r>
            <a:r>
              <a:rPr lang="en-US" dirty="0" err="1"/>
              <a:t>Monacchi</a:t>
            </a:r>
            <a:r>
              <a:rPr lang="en-US" dirty="0"/>
              <a:t> et al.,  2013) .</a:t>
            </a:r>
            <a:br>
              <a:rPr lang="en-US" dirty="0"/>
            </a:br>
            <a:r>
              <a:rPr lang="en-US" dirty="0"/>
              <a:t>In  (</a:t>
            </a:r>
            <a:r>
              <a:rPr lang="en-US" dirty="0" err="1"/>
              <a:t>Monacchi</a:t>
            </a:r>
            <a:r>
              <a:rPr lang="en-US" dirty="0"/>
              <a:t>  et  al.,  2013)  the  authors promote  design  guidelines  for  collecting  and integrating  household  data,  thus  enabling  data interoperability.</a:t>
            </a:r>
            <a:endParaRPr lang="en-IN" dirty="0"/>
          </a:p>
        </p:txBody>
      </p:sp>
      <p:pic>
        <p:nvPicPr>
          <p:cNvPr id="5" name="Picture 4">
            <a:extLst>
              <a:ext uri="{FF2B5EF4-FFF2-40B4-BE49-F238E27FC236}">
                <a16:creationId xmlns:a16="http://schemas.microsoft.com/office/drawing/2014/main" id="{654561DF-0288-44DA-A226-FEFABC80A1BF}"/>
              </a:ext>
            </a:extLst>
          </p:cNvPr>
          <p:cNvPicPr>
            <a:picLocks noChangeAspect="1"/>
          </p:cNvPicPr>
          <p:nvPr/>
        </p:nvPicPr>
        <p:blipFill>
          <a:blip r:embed="rId2"/>
          <a:stretch>
            <a:fillRect/>
          </a:stretch>
        </p:blipFill>
        <p:spPr>
          <a:xfrm>
            <a:off x="7261934" y="2941706"/>
            <a:ext cx="4608336" cy="3050257"/>
          </a:xfrm>
          <a:prstGeom prst="rect">
            <a:avLst/>
          </a:prstGeom>
        </p:spPr>
      </p:pic>
    </p:spTree>
    <p:extLst>
      <p:ext uri="{BB962C8B-B14F-4D97-AF65-F5344CB8AC3E}">
        <p14:creationId xmlns:p14="http://schemas.microsoft.com/office/powerpoint/2010/main" val="84249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166BC-D474-443D-BD47-058A69358E5D}"/>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4. State-of-The-Art Techniques/Works</a:t>
            </a:r>
            <a:endParaRPr lang="en-IN" dirty="0"/>
          </a:p>
        </p:txBody>
      </p:sp>
      <p:sp>
        <p:nvSpPr>
          <p:cNvPr id="3" name="Content Placeholder 2">
            <a:extLst>
              <a:ext uri="{FF2B5EF4-FFF2-40B4-BE49-F238E27FC236}">
                <a16:creationId xmlns:a16="http://schemas.microsoft.com/office/drawing/2014/main" id="{1F50CE65-1811-45AB-8C28-C515C929F502}"/>
              </a:ext>
            </a:extLst>
          </p:cNvPr>
          <p:cNvSpPr>
            <a:spLocks noGrp="1"/>
          </p:cNvSpPr>
          <p:nvPr>
            <p:ph idx="1"/>
          </p:nvPr>
        </p:nvSpPr>
        <p:spPr>
          <a:xfrm>
            <a:off x="1005143" y="2577394"/>
            <a:ext cx="10554574" cy="3636511"/>
          </a:xfrm>
        </p:spPr>
        <p:txBody>
          <a:bodyPr/>
          <a:lstStyle/>
          <a:p>
            <a:r>
              <a:rPr lang="en-US" dirty="0"/>
              <a:t>Authors of (</a:t>
            </a:r>
            <a:r>
              <a:rPr lang="en-US" dirty="0" err="1"/>
              <a:t>Kamilaris</a:t>
            </a:r>
            <a:r>
              <a:rPr lang="en-US" dirty="0"/>
              <a:t> et al., 2011)   propose  a  solution  for  a  Web-based  energy-aware smart  home  framework  that  enables  smart appliances  to  the  Web.  They  have  developed  a graphical user interface to ease the interaction. The evaluation  of  their  solution  is  done  using  a  WSN organized  in  a  star  topology</a:t>
            </a:r>
            <a:endParaRPr lang="en-IN" dirty="0"/>
          </a:p>
          <a:p>
            <a:endParaRPr lang="en-IN" dirty="0"/>
          </a:p>
        </p:txBody>
      </p:sp>
    </p:spTree>
    <p:extLst>
      <p:ext uri="{BB962C8B-B14F-4D97-AF65-F5344CB8AC3E}">
        <p14:creationId xmlns:p14="http://schemas.microsoft.com/office/powerpoint/2010/main" val="296361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166BC-D474-443D-BD47-058A69358E5D}"/>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4. State-of-The-Art Techniques/Works</a:t>
            </a:r>
            <a:endParaRPr lang="en-IN" dirty="0"/>
          </a:p>
        </p:txBody>
      </p:sp>
      <p:sp>
        <p:nvSpPr>
          <p:cNvPr id="3" name="Content Placeholder 2">
            <a:extLst>
              <a:ext uri="{FF2B5EF4-FFF2-40B4-BE49-F238E27FC236}">
                <a16:creationId xmlns:a16="http://schemas.microsoft.com/office/drawing/2014/main" id="{1F50CE65-1811-45AB-8C28-C515C929F502}"/>
              </a:ext>
            </a:extLst>
          </p:cNvPr>
          <p:cNvSpPr>
            <a:spLocks noGrp="1"/>
          </p:cNvSpPr>
          <p:nvPr>
            <p:ph idx="1"/>
          </p:nvPr>
        </p:nvSpPr>
        <p:spPr>
          <a:xfrm>
            <a:off x="374829" y="2533006"/>
            <a:ext cx="6531999" cy="3636511"/>
          </a:xfrm>
        </p:spPr>
        <p:txBody>
          <a:bodyPr/>
          <a:lstStyle/>
          <a:p>
            <a:r>
              <a:rPr lang="en-US" dirty="0" err="1"/>
              <a:t>VillaSmart</a:t>
            </a:r>
            <a:r>
              <a:rPr lang="en-US" dirty="0"/>
              <a:t> (</a:t>
            </a:r>
            <a:r>
              <a:rPr lang="en-US" dirty="0" err="1"/>
              <a:t>Caracaş</a:t>
            </a:r>
            <a:r>
              <a:rPr lang="en-US" dirty="0"/>
              <a:t> et al., 2013) is associated with the ECOGRID EU (</a:t>
            </a:r>
            <a:r>
              <a:rPr lang="en-US" dirty="0" err="1"/>
              <a:t>EcoGridEU</a:t>
            </a:r>
            <a:r>
              <a:rPr lang="en-US" dirty="0"/>
              <a:t>, 2015) project. The authors have installed a modular and extensible WSN in a test and reference household called VILLASMART.</a:t>
            </a:r>
            <a:endParaRPr lang="en-IN" dirty="0"/>
          </a:p>
        </p:txBody>
      </p:sp>
      <p:pic>
        <p:nvPicPr>
          <p:cNvPr id="12290" name="Picture 2" descr="Smart villa | ساختمان هوشمند کیانیک">
            <a:extLst>
              <a:ext uri="{FF2B5EF4-FFF2-40B4-BE49-F238E27FC236}">
                <a16:creationId xmlns:a16="http://schemas.microsoft.com/office/drawing/2014/main" id="{B99EDC05-0BB6-48C1-AF3C-6615FC3AE7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6465" y="3101177"/>
            <a:ext cx="4032681" cy="2688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2574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166BC-D474-443D-BD47-058A69358E5D}"/>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4. State-of-The-Art Techniques/Works</a:t>
            </a:r>
            <a:endParaRPr lang="en-IN" dirty="0"/>
          </a:p>
        </p:txBody>
      </p:sp>
      <p:sp>
        <p:nvSpPr>
          <p:cNvPr id="3" name="Content Placeholder 2">
            <a:extLst>
              <a:ext uri="{FF2B5EF4-FFF2-40B4-BE49-F238E27FC236}">
                <a16:creationId xmlns:a16="http://schemas.microsoft.com/office/drawing/2014/main" id="{1F50CE65-1811-45AB-8C28-C515C929F502}"/>
              </a:ext>
            </a:extLst>
          </p:cNvPr>
          <p:cNvSpPr>
            <a:spLocks noGrp="1"/>
          </p:cNvSpPr>
          <p:nvPr>
            <p:ph idx="1"/>
          </p:nvPr>
        </p:nvSpPr>
        <p:spPr>
          <a:xfrm>
            <a:off x="818712" y="2222287"/>
            <a:ext cx="10367152" cy="3636511"/>
          </a:xfrm>
        </p:spPr>
        <p:txBody>
          <a:bodyPr/>
          <a:lstStyle/>
          <a:p>
            <a:r>
              <a:rPr lang="en-US" dirty="0"/>
              <a:t>In  (Lee  and  Lee, 2015), they suggest a four-layer architecture made up of: sensing, networking, service and interface. The role of the cloud is missing; therefore, it is not clear how services would be enabled.</a:t>
            </a:r>
            <a:endParaRPr lang="en-IN" dirty="0"/>
          </a:p>
        </p:txBody>
      </p:sp>
    </p:spTree>
    <p:extLst>
      <p:ext uri="{BB962C8B-B14F-4D97-AF65-F5344CB8AC3E}">
        <p14:creationId xmlns:p14="http://schemas.microsoft.com/office/powerpoint/2010/main" val="3367671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166BC-D474-443D-BD47-058A69358E5D}"/>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4. State-of-The-Art Techniques/Works</a:t>
            </a:r>
            <a:endParaRPr lang="en-IN" dirty="0"/>
          </a:p>
        </p:txBody>
      </p:sp>
      <p:sp>
        <p:nvSpPr>
          <p:cNvPr id="3" name="Content Placeholder 2">
            <a:extLst>
              <a:ext uri="{FF2B5EF4-FFF2-40B4-BE49-F238E27FC236}">
                <a16:creationId xmlns:a16="http://schemas.microsoft.com/office/drawing/2014/main" id="{1F50CE65-1811-45AB-8C28-C515C929F502}"/>
              </a:ext>
            </a:extLst>
          </p:cNvPr>
          <p:cNvSpPr>
            <a:spLocks noGrp="1"/>
          </p:cNvSpPr>
          <p:nvPr>
            <p:ph idx="1"/>
          </p:nvPr>
        </p:nvSpPr>
        <p:spPr>
          <a:xfrm>
            <a:off x="534626" y="2541884"/>
            <a:ext cx="5990461" cy="3636511"/>
          </a:xfrm>
        </p:spPr>
        <p:txBody>
          <a:bodyPr/>
          <a:lstStyle/>
          <a:p>
            <a:r>
              <a:rPr lang="en-US" dirty="0"/>
              <a:t>In literature (Da Xu et al., 2014) we can see the model is augmented with the cloud in the middle, This multi-level stratified holistic framework supported internet of Things is employed as a wrapper or generalization of all the key features of IoT solutions for smart homes known in the literature.</a:t>
            </a:r>
            <a:endParaRPr lang="en-IN" dirty="0"/>
          </a:p>
        </p:txBody>
      </p:sp>
      <p:pic>
        <p:nvPicPr>
          <p:cNvPr id="5" name="Picture 4">
            <a:extLst>
              <a:ext uri="{FF2B5EF4-FFF2-40B4-BE49-F238E27FC236}">
                <a16:creationId xmlns:a16="http://schemas.microsoft.com/office/drawing/2014/main" id="{EBA837C4-65DF-4B9A-9E60-9B78869B00FB}"/>
              </a:ext>
            </a:extLst>
          </p:cNvPr>
          <p:cNvPicPr>
            <a:picLocks noChangeAspect="1"/>
          </p:cNvPicPr>
          <p:nvPr/>
        </p:nvPicPr>
        <p:blipFill>
          <a:blip r:embed="rId2"/>
          <a:stretch>
            <a:fillRect/>
          </a:stretch>
        </p:blipFill>
        <p:spPr>
          <a:xfrm>
            <a:off x="6673900" y="2965142"/>
            <a:ext cx="5363604" cy="3134027"/>
          </a:xfrm>
          <a:prstGeom prst="rect">
            <a:avLst/>
          </a:prstGeom>
        </p:spPr>
      </p:pic>
    </p:spTree>
    <p:extLst>
      <p:ext uri="{BB962C8B-B14F-4D97-AF65-F5344CB8AC3E}">
        <p14:creationId xmlns:p14="http://schemas.microsoft.com/office/powerpoint/2010/main" val="2660938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56B06-746F-49A1-B42A-37F730F687F1}"/>
              </a:ext>
            </a:extLst>
          </p:cNvPr>
          <p:cNvSpPr>
            <a:spLocks noGrp="1"/>
          </p:cNvSpPr>
          <p:nvPr>
            <p:ph type="title"/>
          </p:nvPr>
        </p:nvSpPr>
        <p:spPr/>
        <p:txBody>
          <a:bodyPr/>
          <a:lstStyle/>
          <a:p>
            <a:r>
              <a:rPr lang="en-US" b="1" i="0" dirty="0">
                <a:solidFill>
                  <a:srgbClr val="222222"/>
                </a:solidFill>
                <a:effectLst/>
                <a:latin typeface="Arial" panose="020B0604020202020204" pitchFamily="34" charset="0"/>
              </a:rPr>
              <a:t>5. Problem Observed on the State-of-The-Art Techniques/Works</a:t>
            </a:r>
            <a:endParaRPr lang="en-IN" dirty="0"/>
          </a:p>
        </p:txBody>
      </p:sp>
      <p:sp>
        <p:nvSpPr>
          <p:cNvPr id="3" name="Content Placeholder 2">
            <a:extLst>
              <a:ext uri="{FF2B5EF4-FFF2-40B4-BE49-F238E27FC236}">
                <a16:creationId xmlns:a16="http://schemas.microsoft.com/office/drawing/2014/main" id="{31B77CC0-F66E-45B1-A740-88B1BE0A8ACE}"/>
              </a:ext>
            </a:extLst>
          </p:cNvPr>
          <p:cNvSpPr>
            <a:spLocks noGrp="1"/>
          </p:cNvSpPr>
          <p:nvPr>
            <p:ph idx="1"/>
          </p:nvPr>
        </p:nvSpPr>
        <p:spPr>
          <a:xfrm>
            <a:off x="552382" y="2580354"/>
            <a:ext cx="10554574" cy="3636511"/>
          </a:xfrm>
        </p:spPr>
        <p:txBody>
          <a:bodyPr/>
          <a:lstStyle/>
          <a:p>
            <a:r>
              <a:rPr lang="en-US" dirty="0"/>
              <a:t>Big-Data</a:t>
            </a:r>
            <a:br>
              <a:rPr lang="en-US" dirty="0"/>
            </a:br>
            <a:br>
              <a:rPr lang="en-US" dirty="0"/>
            </a:br>
            <a:r>
              <a:rPr lang="en-US" dirty="0"/>
              <a:t>The IoT- generated data come in big amounts, are variable in terms of structure, often arrive at real-time. This volume, velocity and variety make the storing and analytics solution, which will generate useful insights, a very complex one. Traditional SQL-queried relational database management systems (RDBMSs) are unsuitable for the task, which is why big data solutions are needed. A constellation of tools has evolved to service the market, most notably Apache's open-source Hadoop distributed data processing system, plus various NoSQL databases and a range of business intelligence platforms</a:t>
            </a:r>
            <a:endParaRPr lang="en-IN" dirty="0"/>
          </a:p>
        </p:txBody>
      </p:sp>
    </p:spTree>
    <p:extLst>
      <p:ext uri="{BB962C8B-B14F-4D97-AF65-F5344CB8AC3E}">
        <p14:creationId xmlns:p14="http://schemas.microsoft.com/office/powerpoint/2010/main" val="9802435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Quotable</Template>
  <TotalTime>1913</TotalTime>
  <Words>1359</Words>
  <Application>Microsoft Office PowerPoint</Application>
  <PresentationFormat>Widescreen</PresentationFormat>
  <Paragraphs>67</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Century Gothic</vt:lpstr>
      <vt:lpstr>Wingdings 2</vt:lpstr>
      <vt:lpstr>Quotable</vt:lpstr>
      <vt:lpstr>Home Appliance data on cloud</vt:lpstr>
      <vt:lpstr>2. Introduction</vt:lpstr>
      <vt:lpstr>3. Motivation of the Work</vt:lpstr>
      <vt:lpstr>4. State-of-The-Art Techniques/Works</vt:lpstr>
      <vt:lpstr>4. State-of-The-Art Techniques/Works</vt:lpstr>
      <vt:lpstr>4. State-of-The-Art Techniques/Works</vt:lpstr>
      <vt:lpstr>4. State-of-The-Art Techniques/Works</vt:lpstr>
      <vt:lpstr>4. State-of-The-Art Techniques/Works</vt:lpstr>
      <vt:lpstr>5. Problem Observed on the State-of-The-Art Techniques/Works</vt:lpstr>
      <vt:lpstr>5. Problem Observed on the State-of-The-Art Techniques/Works</vt:lpstr>
      <vt:lpstr>5. Problem Observed on the State-of-The-Art Techniques/Works</vt:lpstr>
      <vt:lpstr>6. Exact Problem you are going to solve</vt:lpstr>
      <vt:lpstr>7. Novelty of the Work</vt:lpstr>
      <vt:lpstr>8. Proposed methodology</vt:lpstr>
      <vt:lpstr>8. Proposed methodology</vt:lpstr>
      <vt:lpstr>9. Results and outcomes</vt:lpstr>
      <vt:lpstr>10. Limitations</vt:lpstr>
      <vt:lpstr>11. Future Research Plan</vt:lpstr>
      <vt:lpstr>12. Conclusion</vt:lpstr>
      <vt:lpstr>10.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Appliance data on cloud</dc:title>
  <dc:creator>AbsAl Shk</dc:creator>
  <cp:lastModifiedBy>AbsAl Shk</cp:lastModifiedBy>
  <cp:revision>6</cp:revision>
  <dcterms:created xsi:type="dcterms:W3CDTF">2022-03-02T09:15:00Z</dcterms:created>
  <dcterms:modified xsi:type="dcterms:W3CDTF">2022-05-09T22:04:45Z</dcterms:modified>
</cp:coreProperties>
</file>

<file path=docProps/thumbnail.jpeg>
</file>